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80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43D9"/>
    <a:srgbClr val="BE21DD"/>
    <a:srgbClr val="D12FD1"/>
    <a:srgbClr val="A5280F"/>
    <a:srgbClr val="B42B10"/>
    <a:srgbClr val="4A58DE"/>
    <a:srgbClr val="2C4286"/>
    <a:srgbClr val="CCE0F2"/>
    <a:srgbClr val="005AA5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9" y="-53381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39861" y="3700874"/>
            <a:ext cx="6786573" cy="386259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700" b="0" i="0" u="none" strike="noStrike" kern="1200" cap="none" spc="0" normalizeH="0" baseline="0" noProof="0" dirty="0">
                <a:ln>
                  <a:noFill/>
                </a:ln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700" b="0" i="0" u="none" strike="noStrike" kern="1200" cap="none" spc="0" normalizeH="0" baseline="0" noProof="0" dirty="0">
                <a:ln>
                  <a:noFill/>
                </a:ln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800" b="1" dirty="0">
                <a:solidFill>
                  <a:srgbClr val="2F43D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«Социально-демографические проблемы современного общества»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5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Подготовила: </a:t>
            </a:r>
            <a:r>
              <a:rPr kumimoji="0" lang="ru-RU" alt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д.с.н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., профессор, профессор кафедры истории,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политологии и социологии </a:t>
            </a:r>
            <a:r>
              <a:rPr kumimoji="0" lang="ru-RU" alt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5AA5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Щебланова</a:t>
            </a: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5AA5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В.В.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5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700" b="0" i="0" u="none" strike="noStrike" kern="1200" cap="none" spc="0" normalizeH="0" baseline="0" noProof="0" dirty="0">
              <a:ln>
                <a:noFill/>
              </a:ln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59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22" y="783433"/>
            <a:ext cx="7886700" cy="6513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2C4286"/>
                </a:solidFill>
                <a:latin typeface="+mn-lt"/>
              </a:rPr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841" y="1651924"/>
            <a:ext cx="8182012" cy="22010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2C4286"/>
                </a:solidFill>
              </a:rPr>
              <a:t> - формирование актуальных представлений о проблемах демографического развития социума.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2C4286"/>
                </a:solidFill>
              </a:rPr>
              <a:t>Систематические представления о закономерностях воспроизводства, миграции населения, о современных демографических приоритетах в стране и мире позволит студентам свободнее ориентироваться в социально-правовой среде.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053" y="177548"/>
            <a:ext cx="486561" cy="423121"/>
          </a:xfrm>
          <a:prstGeom prst="rect">
            <a:avLst/>
          </a:prstGeom>
        </p:spPr>
      </p:pic>
      <p:pic>
        <p:nvPicPr>
          <p:cNvPr id="2054" name="Picture 6" descr="https://avatars.mds.yandex.net/get-zen_doc/3141623/pub_60357cfa756eeb31f0b83cff_60357de8084cc345241241a3/scale_1200">
            <a:extLst>
              <a:ext uri="{FF2B5EF4-FFF2-40B4-BE49-F238E27FC236}">
                <a16:creationId xmlns:a16="http://schemas.microsoft.com/office/drawing/2014/main" id="{3D7162CE-C02B-4843-A802-E60D934A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78" y="4141914"/>
            <a:ext cx="4009937" cy="229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796458"/>
            <a:ext cx="7886700" cy="547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2C4286"/>
                </a:solidFill>
                <a:latin typeface="+mn-lt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1613943"/>
            <a:ext cx="8119411" cy="48069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rgbClr val="2C4286"/>
                </a:solidFill>
              </a:rPr>
              <a:t>формирование представлений о движении населения в его многообразных проявлениях в стране и в мире; </a:t>
            </a:r>
          </a:p>
          <a:p>
            <a:pPr lvl="0"/>
            <a:r>
              <a:rPr lang="ru-RU" dirty="0">
                <a:solidFill>
                  <a:srgbClr val="2C4286"/>
                </a:solidFill>
              </a:rPr>
              <a:t>получение навыков использования основных показателей демографических процессов, статистических данных для анализа демографической ситуации в обществе в динамике; </a:t>
            </a:r>
          </a:p>
          <a:p>
            <a:pPr lvl="0"/>
            <a:r>
              <a:rPr lang="ru-RU" dirty="0">
                <a:solidFill>
                  <a:srgbClr val="2C4286"/>
                </a:solidFill>
              </a:rPr>
              <a:t>понимание и анализ основных демографических проблем в России, в мире;</a:t>
            </a:r>
          </a:p>
          <a:p>
            <a:pPr lvl="0"/>
            <a:r>
              <a:rPr lang="ru-RU" dirty="0">
                <a:solidFill>
                  <a:srgbClr val="2C4286"/>
                </a:solidFill>
              </a:rPr>
              <a:t>получение навыков оценки приоритетов, факторов и социально-экономических последствий демографического развития общества; </a:t>
            </a:r>
          </a:p>
          <a:p>
            <a:pPr lvl="0"/>
            <a:r>
              <a:rPr lang="ru-RU" dirty="0">
                <a:solidFill>
                  <a:srgbClr val="2C4286"/>
                </a:solidFill>
              </a:rPr>
              <a:t>овладение навыками обоснования стратегии действий             по разрешению социально-правовых проблем в области демографической, миграционной политики;                           навыками демографического прогнозирования.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86" y="159336"/>
            <a:ext cx="494951" cy="38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336984"/>
            <a:ext cx="7886700" cy="8804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2C4286"/>
                </a:solidFill>
              </a:rPr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0019" y="2358804"/>
            <a:ext cx="6333679" cy="174546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2C4286"/>
                </a:solidFill>
              </a:rPr>
              <a:t>обучающиеся специальности 40.05.02 Правоохранительная деятельность</a:t>
            </a:r>
            <a:r>
              <a:rPr lang="en-US" dirty="0">
                <a:solidFill>
                  <a:srgbClr val="2C4286"/>
                </a:solidFill>
              </a:rPr>
              <a:t>.</a:t>
            </a:r>
            <a:endParaRPr lang="ru-RU" dirty="0">
              <a:solidFill>
                <a:srgbClr val="2C4286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458" y="98146"/>
            <a:ext cx="804638" cy="657225"/>
          </a:xfrm>
          <a:prstGeom prst="rect">
            <a:avLst/>
          </a:prstGeom>
        </p:spPr>
      </p:pic>
      <p:pic>
        <p:nvPicPr>
          <p:cNvPr id="18" name="Рисунок 17" descr="Company">
            <a:extLst>
              <a:ext uri="{FF2B5EF4-FFF2-40B4-BE49-F238E27FC236}">
                <a16:creationId xmlns:a16="http://schemas.microsoft.com/office/drawing/2014/main" id="{A7DD16E3-8B24-40D8-9974-FC90916E18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04" y="547414"/>
            <a:ext cx="176212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s://st2.depositphotos.com/4216129/11841/v/950/depositphotos_118412920-stock-illustration-managers-sitting-on-meeting-teamwork.jpg">
            <a:extLst>
              <a:ext uri="{FF2B5EF4-FFF2-40B4-BE49-F238E27FC236}">
                <a16:creationId xmlns:a16="http://schemas.microsoft.com/office/drawing/2014/main" id="{590733FE-E46D-43AC-AF7F-8BE07D365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181" y="4367308"/>
            <a:ext cx="2897169" cy="211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914401"/>
            <a:ext cx="7886700" cy="6842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2C4286"/>
                </a:solidFill>
              </a:rPr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1913689"/>
            <a:ext cx="8119411" cy="452006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2C4286"/>
                </a:solidFill>
              </a:rPr>
              <a:t>Движение населения. Демографические показатели. Состав населения. </a:t>
            </a:r>
          </a:p>
          <a:p>
            <a:r>
              <a:rPr lang="ru-RU" sz="2400" dirty="0">
                <a:solidFill>
                  <a:srgbClr val="2C4286"/>
                </a:solidFill>
              </a:rPr>
              <a:t>Принципы проведения переписей в России, за рубежом.</a:t>
            </a:r>
          </a:p>
          <a:p>
            <a:r>
              <a:rPr lang="ru-RU" sz="2400" dirty="0">
                <a:solidFill>
                  <a:srgbClr val="2C4286"/>
                </a:solidFill>
              </a:rPr>
              <a:t>Продольный и поперечный анализ демографических процессов. Половозрастные пирамиды. </a:t>
            </a:r>
          </a:p>
          <a:p>
            <a:r>
              <a:rPr lang="ru-RU" sz="2400" dirty="0">
                <a:solidFill>
                  <a:srgbClr val="2C4286"/>
                </a:solidFill>
              </a:rPr>
              <a:t>Семейная структура населения. Жизненный цикл семьи. </a:t>
            </a:r>
          </a:p>
          <a:p>
            <a:r>
              <a:rPr lang="ru-RU" sz="2400" dirty="0">
                <a:solidFill>
                  <a:srgbClr val="2C4286"/>
                </a:solidFill>
              </a:rPr>
              <a:t>Современные тенденции </a:t>
            </a:r>
            <a:r>
              <a:rPr lang="ru-RU" sz="2400" dirty="0" err="1">
                <a:solidFill>
                  <a:srgbClr val="2C4286"/>
                </a:solidFill>
              </a:rPr>
              <a:t>брачности</a:t>
            </a:r>
            <a:r>
              <a:rPr lang="ru-RU" sz="2400" dirty="0">
                <a:solidFill>
                  <a:srgbClr val="2C4286"/>
                </a:solidFill>
              </a:rPr>
              <a:t>, рождаемости смертности.</a:t>
            </a:r>
          </a:p>
          <a:p>
            <a:pPr lvl="0"/>
            <a:r>
              <a:rPr lang="ru-RU" sz="2400" dirty="0">
                <a:solidFill>
                  <a:srgbClr val="2C4286"/>
                </a:solidFill>
              </a:rPr>
              <a:t>Процессы миграции и урбанизации.</a:t>
            </a:r>
          </a:p>
          <a:p>
            <a:r>
              <a:rPr lang="ru-RU" sz="2400" dirty="0">
                <a:solidFill>
                  <a:srgbClr val="2C4286"/>
                </a:solidFill>
              </a:rPr>
              <a:t>Социально-демографические проблемы в контексте демографической политики стран современного мира.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389" y="88705"/>
            <a:ext cx="559868" cy="48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293" y="727622"/>
            <a:ext cx="7851781" cy="82796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2C4286"/>
                </a:solidFill>
              </a:rPr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1503008"/>
            <a:ext cx="5942809" cy="4976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1. Социальная демография: сущность, содержание и этапы развития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2. Численность и состав населения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3. Источники данных о населении 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4. Семья как объект демографии. </a:t>
            </a:r>
            <a:r>
              <a:rPr lang="ru-RU" sz="2300" dirty="0" err="1">
                <a:solidFill>
                  <a:srgbClr val="002060"/>
                </a:solidFill>
              </a:rPr>
              <a:t>Брачность</a:t>
            </a:r>
            <a:r>
              <a:rPr lang="ru-RU" sz="2300" dirty="0">
                <a:solidFill>
                  <a:srgbClr val="002060"/>
                </a:solidFill>
              </a:rPr>
              <a:t> и разводимость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5. Рождаемость как демографический процесс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6. Старение и смертность населения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7. Миграция населения. Урбанизация.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002060"/>
                </a:solidFill>
              </a:rPr>
              <a:t>Тема 8. Социально-демографические проблемы и демографическая политика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https://cdn.fishki.net/upload/post/2018/06/25/2634901/90f1d82b9133dc0924f89fc44d99de78.jpg">
            <a:extLst>
              <a:ext uri="{FF2B5EF4-FFF2-40B4-BE49-F238E27FC236}">
                <a16:creationId xmlns:a16="http://schemas.microsoft.com/office/drawing/2014/main" id="{A3067FF6-9663-4721-87BA-99A936BEA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96" y="2423770"/>
            <a:ext cx="2315361" cy="343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F9D92E5-C873-408A-85FC-A062F154E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94" y="10381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175" y="2296674"/>
            <a:ext cx="8128616" cy="402998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Теоретические опросы</a:t>
            </a:r>
          </a:p>
          <a:p>
            <a:r>
              <a:rPr lang="ru-RU" dirty="0">
                <a:solidFill>
                  <a:srgbClr val="002060"/>
                </a:solidFill>
              </a:rPr>
              <a:t>Дискуссии</a:t>
            </a:r>
          </a:p>
          <a:p>
            <a:r>
              <a:rPr lang="ru-RU" dirty="0">
                <a:solidFill>
                  <a:srgbClr val="002060"/>
                </a:solidFill>
              </a:rPr>
              <a:t>Круглые столы</a:t>
            </a:r>
          </a:p>
          <a:p>
            <a:r>
              <a:rPr lang="ru-RU" dirty="0">
                <a:solidFill>
                  <a:srgbClr val="002060"/>
                </a:solidFill>
              </a:rPr>
              <a:t>Подготовка и представление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группового творческого задания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«Исследование социально-демографических проблем современного общества».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  <p:pic>
        <p:nvPicPr>
          <p:cNvPr id="1032" name="Picture 8" descr="https://furnitura-titan.ru/upload/medialibrary/253/25380c1021a59990f9c49f711a10fb70.jpg">
            <a:extLst>
              <a:ext uri="{FF2B5EF4-FFF2-40B4-BE49-F238E27FC236}">
                <a16:creationId xmlns:a16="http://schemas.microsoft.com/office/drawing/2014/main" id="{F0B4B5FE-F2A5-4199-BDE0-01CE4EA94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967" y="2234532"/>
            <a:ext cx="2331823" cy="255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008742"/>
            <a:ext cx="7886700" cy="8769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294" y="2108583"/>
            <a:ext cx="8119411" cy="40126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Семейное право.</a:t>
            </a:r>
          </a:p>
          <a:p>
            <a:r>
              <a:rPr lang="ru-RU" dirty="0">
                <a:solidFill>
                  <a:srgbClr val="002060"/>
                </a:solidFill>
              </a:rPr>
              <a:t>Криминология.</a:t>
            </a:r>
          </a:p>
          <a:p>
            <a:r>
              <a:rPr lang="ru-RU" dirty="0">
                <a:solidFill>
                  <a:srgbClr val="002060"/>
                </a:solidFill>
              </a:rPr>
              <a:t>Проектирование социально-правовых исследований.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А также при подготовке курсовых работ, отчётов по НИР,  квалификационных работ.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162" y="111317"/>
            <a:ext cx="694101" cy="67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013077"/>
            <a:ext cx="7886700" cy="64079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2C4286"/>
                </a:solidFill>
              </a:rPr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785" y="1899168"/>
            <a:ext cx="8095367" cy="44383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2C4286"/>
                </a:solidFill>
              </a:rPr>
              <a:t>Возможность применения социально-демографической информации как основы для принятия юридических, управленческих решений в конкретных практических ситуациях, в сфере социальной политики; </a:t>
            </a:r>
          </a:p>
          <a:p>
            <a:pPr algn="just"/>
            <a:r>
              <a:rPr lang="ru-RU" dirty="0">
                <a:solidFill>
                  <a:srgbClr val="2C4286"/>
                </a:solidFill>
              </a:rPr>
              <a:t>Умение анализировать демографическую ситуацию, перспективы её развития и использовать данные анализа в спорных ситуациях;  </a:t>
            </a:r>
          </a:p>
          <a:p>
            <a:pPr algn="just"/>
            <a:r>
              <a:rPr lang="ru-RU" dirty="0">
                <a:solidFill>
                  <a:srgbClr val="2C4286"/>
                </a:solidFill>
              </a:rPr>
              <a:t>Навыки соотнесения законодательных мер в сфере демографической политики и развития демографической ситуации в стране, регионе; </a:t>
            </a:r>
          </a:p>
          <a:p>
            <a:r>
              <a:rPr lang="ru-RU" dirty="0">
                <a:solidFill>
                  <a:srgbClr val="2C4286"/>
                </a:solidFill>
              </a:rPr>
              <a:t>Использование знания инструментов                                                          правового регулирования                                                      демографических процессов при                                                  решении ряда социально-правовых                                       проблем.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  <p:pic>
        <p:nvPicPr>
          <p:cNvPr id="11" name="Рисунок 10" descr="https://avatars.mds.yandex.net/get-zen_doc/3384370/pub_5fbb2713ffe1de7f5c14fd7f_5fbb2728ccd7953aaa659a32/scale_1200">
            <a:extLst>
              <a:ext uri="{FF2B5EF4-FFF2-40B4-BE49-F238E27FC236}">
                <a16:creationId xmlns:a16="http://schemas.microsoft.com/office/drawing/2014/main" id="{1A580BBF-6EA6-4257-B7A6-0351477241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799" y="4606549"/>
            <a:ext cx="2489416" cy="1835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1984</TotalTime>
  <Words>444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USER</cp:lastModifiedBy>
  <cp:revision>164</cp:revision>
  <dcterms:created xsi:type="dcterms:W3CDTF">2020-12-02T14:35:45Z</dcterms:created>
  <dcterms:modified xsi:type="dcterms:W3CDTF">2022-02-06T17:27:47Z</dcterms:modified>
</cp:coreProperties>
</file>